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9" r:id="rId2"/>
  </p:sldIdLst>
  <p:sldSz cx="6858000" cy="9144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11"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古石 正史" initials="古石" lastIdx="6" clrIdx="0">
    <p:extLst>
      <p:ext uri="{19B8F6BF-5375-455C-9EA6-DF929625EA0E}">
        <p15:presenceInfo xmlns:p15="http://schemas.microsoft.com/office/powerpoint/2012/main" userId="S-1-5-21-1886169037-697132945-400449928-687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92D05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44" autoAdjust="0"/>
    <p:restoredTop sz="96391" autoAdjust="0"/>
  </p:normalViewPr>
  <p:slideViewPr>
    <p:cSldViewPr>
      <p:cViewPr>
        <p:scale>
          <a:sx n="120" d="100"/>
          <a:sy n="120" d="100"/>
        </p:scale>
        <p:origin x="2442" y="-318"/>
      </p:cViewPr>
      <p:guideLst>
        <p:guide orient="horz" pos="5511"/>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5448" cy="497838"/>
          </a:xfrm>
          <a:prstGeom prst="rect">
            <a:avLst/>
          </a:prstGeom>
        </p:spPr>
        <p:txBody>
          <a:bodyPr vert="horz" lIns="91304" tIns="45652" rIns="91304" bIns="4565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644" y="1"/>
            <a:ext cx="2945448" cy="497838"/>
          </a:xfrm>
          <a:prstGeom prst="rect">
            <a:avLst/>
          </a:prstGeom>
        </p:spPr>
        <p:txBody>
          <a:bodyPr vert="horz" lIns="91304" tIns="45652" rIns="91304" bIns="45652" rtlCol="0"/>
          <a:lstStyle>
            <a:lvl1pPr algn="r">
              <a:defRPr sz="1200"/>
            </a:lvl1pPr>
          </a:lstStyle>
          <a:p>
            <a:fld id="{25315E54-6DE2-456D-B55A-2676BDC37643}" type="datetimeFigureOut">
              <a:rPr kumimoji="1" lang="ja-JP" altLang="en-US" smtClean="0"/>
              <a:t>2022/8/18</a:t>
            </a:fld>
            <a:endParaRPr kumimoji="1" lang="ja-JP" altLang="en-US"/>
          </a:p>
        </p:txBody>
      </p:sp>
      <p:sp>
        <p:nvSpPr>
          <p:cNvPr id="4" name="スライド イメージ プレースホルダー 3"/>
          <p:cNvSpPr>
            <a:spLocks noGrp="1" noRot="1" noChangeAspect="1"/>
          </p:cNvSpPr>
          <p:nvPr>
            <p:ph type="sldImg" idx="2"/>
          </p:nvPr>
        </p:nvSpPr>
        <p:spPr>
          <a:xfrm>
            <a:off x="2143125" y="1241425"/>
            <a:ext cx="2511425" cy="3349625"/>
          </a:xfrm>
          <a:prstGeom prst="rect">
            <a:avLst/>
          </a:prstGeom>
          <a:noFill/>
          <a:ln w="12700">
            <a:solidFill>
              <a:prstClr val="black"/>
            </a:solidFill>
          </a:ln>
        </p:spPr>
        <p:txBody>
          <a:bodyPr vert="horz" lIns="91304" tIns="45652" rIns="91304" bIns="45652" rtlCol="0" anchor="ctr"/>
          <a:lstStyle/>
          <a:p>
            <a:endParaRPr lang="ja-JP" altLang="en-US"/>
          </a:p>
        </p:txBody>
      </p:sp>
      <p:sp>
        <p:nvSpPr>
          <p:cNvPr id="5" name="ノート プレースホルダー 4"/>
          <p:cNvSpPr>
            <a:spLocks noGrp="1"/>
          </p:cNvSpPr>
          <p:nvPr>
            <p:ph type="body" sz="quarter" idx="3"/>
          </p:nvPr>
        </p:nvSpPr>
        <p:spPr>
          <a:xfrm>
            <a:off x="680085" y="4777028"/>
            <a:ext cx="5437506" cy="3908187"/>
          </a:xfrm>
          <a:prstGeom prst="rect">
            <a:avLst/>
          </a:prstGeom>
        </p:spPr>
        <p:txBody>
          <a:bodyPr vert="horz" lIns="91304" tIns="45652" rIns="91304" bIns="4565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28801"/>
            <a:ext cx="2945448" cy="497838"/>
          </a:xfrm>
          <a:prstGeom prst="rect">
            <a:avLst/>
          </a:prstGeom>
        </p:spPr>
        <p:txBody>
          <a:bodyPr vert="horz" lIns="91304" tIns="45652" rIns="91304" bIns="4565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644" y="9428801"/>
            <a:ext cx="2945448" cy="497838"/>
          </a:xfrm>
          <a:prstGeom prst="rect">
            <a:avLst/>
          </a:prstGeom>
        </p:spPr>
        <p:txBody>
          <a:bodyPr vert="horz" lIns="91304" tIns="45652" rIns="91304" bIns="45652" rtlCol="0" anchor="b"/>
          <a:lstStyle>
            <a:lvl1pPr algn="r">
              <a:defRPr sz="1200"/>
            </a:lvl1pPr>
          </a:lstStyle>
          <a:p>
            <a:fld id="{CADACD67-2FD7-4640-987E-5724AA9AC193}" type="slidenum">
              <a:rPr kumimoji="1" lang="ja-JP" altLang="en-US" smtClean="0"/>
              <a:t>‹#›</a:t>
            </a:fld>
            <a:endParaRPr kumimoji="1" lang="ja-JP" altLang="en-US"/>
          </a:p>
        </p:txBody>
      </p:sp>
    </p:spTree>
    <p:extLst>
      <p:ext uri="{BB962C8B-B14F-4D97-AF65-F5344CB8AC3E}">
        <p14:creationId xmlns:p14="http://schemas.microsoft.com/office/powerpoint/2010/main" val="1148412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7291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7143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06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428047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5333"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2798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25855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79646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75793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834724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667"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669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667"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kumimoji="1" lang="ja-JP" altLang="en-US" smtClean="0"/>
              <a:t>図を追加</a:t>
            </a:r>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2022/8/18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528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7372D545-8467-428C-B4B7-668AFE11EB3F}" type="datetimeFigureOut">
              <a:rPr kumimoji="1" lang="ja-JP" altLang="en-US" smtClean="0"/>
              <a:t>2022/8/18</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19170" rtl="0" eaLnBrk="1" latinLnBrk="0" hangingPunct="1">
        <a:spcBef>
          <a:spcPct val="0"/>
        </a:spcBef>
        <a:buNone/>
        <a:defRPr kumimoji="1"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kumimoji="1"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kumimoji="1"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p:cNvSpPr/>
          <p:nvPr/>
        </p:nvSpPr>
        <p:spPr>
          <a:xfrm>
            <a:off x="5667" y="323528"/>
            <a:ext cx="6858000" cy="37460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457200">
              <a:lnSpc>
                <a:spcPts val="1600"/>
              </a:lnSpc>
            </a:pPr>
            <a:r>
              <a:rPr lang="ja-JP" altLang="en-US" sz="16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①</a:t>
            </a: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前提条件</a:t>
            </a:r>
            <a:endParaRPr lang="en-US" altLang="ja-JP" sz="16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4" name="正方形/長方形 3"/>
          <p:cNvSpPr/>
          <p:nvPr/>
        </p:nvSpPr>
        <p:spPr>
          <a:xfrm>
            <a:off x="92216" y="8411376"/>
            <a:ext cx="6741166" cy="69712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smtClean="0">
                <a:solidFill>
                  <a:schemeClr val="tx1"/>
                </a:solidFill>
                <a:latin typeface="メイリオ" panose="020B0604030504040204" pitchFamily="50" charset="-128"/>
                <a:ea typeface="メイリオ" panose="020B0604030504040204" pitchFamily="50" charset="-128"/>
              </a:rPr>
              <a:t>新居浜市　福祉部　こども保育課</a:t>
            </a:r>
            <a:r>
              <a:rPr lang="ja-JP" altLang="en-US" sz="1200" dirty="0">
                <a:solidFill>
                  <a:schemeClr val="tx1"/>
                </a:solidFill>
                <a:latin typeface="メイリオ" panose="020B0604030504040204" pitchFamily="50" charset="-128"/>
                <a:ea typeface="メイリオ" panose="020B0604030504040204" pitchFamily="50" charset="-128"/>
              </a:rPr>
              <a:t>　</a:t>
            </a:r>
            <a:r>
              <a:rPr lang="ja-JP" altLang="en-US" sz="1200" dirty="0" smtClean="0">
                <a:solidFill>
                  <a:schemeClr val="tx1"/>
                </a:solidFill>
                <a:latin typeface="メイリオ" panose="020B0604030504040204" pitchFamily="50" charset="-128"/>
                <a:ea typeface="メイリオ" panose="020B0604030504040204" pitchFamily="50" charset="-128"/>
              </a:rPr>
              <a:t>℡：</a:t>
            </a:r>
            <a:r>
              <a:rPr lang="en-US" altLang="ja-JP" sz="1200" dirty="0" smtClean="0">
                <a:solidFill>
                  <a:schemeClr val="tx1"/>
                </a:solidFill>
                <a:latin typeface="メイリオ" panose="020B0604030504040204" pitchFamily="50" charset="-128"/>
                <a:ea typeface="メイリオ" panose="020B0604030504040204" pitchFamily="50" charset="-128"/>
              </a:rPr>
              <a:t>0897-65-1582</a:t>
            </a:r>
          </a:p>
          <a:p>
            <a:r>
              <a:rPr lang="ja-JP" altLang="en-US" sz="1200" dirty="0" smtClean="0">
                <a:solidFill>
                  <a:schemeClr val="tx1"/>
                </a:solidFill>
                <a:latin typeface="メイリオ" panose="020B0604030504040204" pitchFamily="50" charset="-128"/>
                <a:ea typeface="メイリオ" panose="020B0604030504040204" pitchFamily="50" charset="-128"/>
              </a:rPr>
              <a:t>新居浜市幼児教育・保育の無償化</a:t>
            </a:r>
            <a:r>
              <a:rPr lang="en-US" altLang="ja-JP" sz="1200" dirty="0" smtClean="0">
                <a:solidFill>
                  <a:schemeClr val="tx1"/>
                </a:solidFill>
                <a:latin typeface="メイリオ" panose="020B0604030504040204" pitchFamily="50" charset="-128"/>
                <a:ea typeface="メイリオ" panose="020B0604030504040204" pitchFamily="50" charset="-128"/>
              </a:rPr>
              <a:t>HP</a:t>
            </a:r>
            <a:endParaRPr lang="en-US" altLang="ja-JP" sz="1200" dirty="0">
              <a:solidFill>
                <a:schemeClr val="tx1"/>
              </a:solidFill>
              <a:latin typeface="メイリオ" panose="020B0604030504040204" pitchFamily="50" charset="-128"/>
              <a:ea typeface="メイリオ" panose="020B0604030504040204" pitchFamily="50" charset="-128"/>
            </a:endParaRPr>
          </a:p>
          <a:p>
            <a:r>
              <a:rPr lang="ja-JP" altLang="en-US" sz="1050" dirty="0" smtClean="0">
                <a:solidFill>
                  <a:schemeClr val="tx1"/>
                </a:solidFill>
                <a:latin typeface="メイリオ" panose="020B0604030504040204" pitchFamily="50" charset="-128"/>
                <a:ea typeface="メイリオ" panose="020B0604030504040204" pitchFamily="50" charset="-128"/>
              </a:rPr>
              <a:t>　　</a:t>
            </a:r>
            <a:r>
              <a:rPr lang="en-US" altLang="ja-JP" sz="1050" dirty="0" smtClean="0">
                <a:solidFill>
                  <a:schemeClr val="tx1"/>
                </a:solidFill>
                <a:latin typeface="メイリオ" panose="020B0604030504040204" pitchFamily="50" charset="-128"/>
                <a:ea typeface="メイリオ" panose="020B0604030504040204" pitchFamily="50" charset="-128"/>
              </a:rPr>
              <a:t>http</a:t>
            </a:r>
            <a:r>
              <a:rPr lang="en-US" altLang="ja-JP" sz="1050" dirty="0">
                <a:solidFill>
                  <a:schemeClr val="tx1"/>
                </a:solidFill>
                <a:latin typeface="メイリオ" panose="020B0604030504040204" pitchFamily="50" charset="-128"/>
                <a:ea typeface="メイリオ" panose="020B0604030504040204" pitchFamily="50" charset="-128"/>
              </a:rPr>
              <a:t>://www.city.niihama.lg.jp/soshiki/kosodate/mushouka.html</a:t>
            </a:r>
          </a:p>
        </p:txBody>
      </p:sp>
      <p:sp>
        <p:nvSpPr>
          <p:cNvPr id="41" name="正方形/長方形 40"/>
          <p:cNvSpPr/>
          <p:nvPr/>
        </p:nvSpPr>
        <p:spPr>
          <a:xfrm>
            <a:off x="4584" y="8150839"/>
            <a:ext cx="6858000" cy="30959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457200">
              <a:lnSpc>
                <a:spcPts val="1600"/>
              </a:lnSpc>
            </a:pPr>
            <a:r>
              <a:rPr lang="ja-JP" altLang="en-US" sz="14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お問い合わせ先</a:t>
            </a:r>
            <a:endParaRPr lang="en-US" altLang="ja-JP" sz="14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43" name="正方形/長方形 42"/>
          <p:cNvSpPr/>
          <p:nvPr/>
        </p:nvSpPr>
        <p:spPr>
          <a:xfrm>
            <a:off x="-385932" y="8567928"/>
            <a:ext cx="5676783" cy="31502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ja-JP" altLang="en-US" sz="1050" dirty="0" smtClean="0">
              <a:solidFill>
                <a:schemeClr val="tx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03499" y="0"/>
            <a:ext cx="6729883"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認可外保育施設</a:t>
            </a:r>
            <a:r>
              <a:rPr kumimoji="1" lang="ja-JP" altLang="en-US" dirty="0" smtClean="0">
                <a:latin typeface="メイリオ" panose="020B0604030504040204" pitchFamily="50" charset="-128"/>
                <a:ea typeface="メイリオ" panose="020B0604030504040204" pitchFamily="50" charset="-128"/>
              </a:rPr>
              <a:t>利用保護者様へ（</a:t>
            </a:r>
            <a:r>
              <a:rPr lang="ja-JP" altLang="en-US" dirty="0" smtClean="0">
                <a:latin typeface="メイリオ" panose="020B0604030504040204" pitchFamily="50" charset="-128"/>
                <a:ea typeface="メイリオ" panose="020B0604030504040204" pitchFamily="50" charset="-128"/>
              </a:rPr>
              <a:t>保育料等</a:t>
            </a:r>
            <a:r>
              <a:rPr kumimoji="1" lang="ja-JP" altLang="en-US" dirty="0" smtClean="0">
                <a:latin typeface="メイリオ" panose="020B0604030504040204" pitchFamily="50" charset="-128"/>
                <a:ea typeface="メイリオ" panose="020B0604030504040204" pitchFamily="50" charset="-128"/>
              </a:rPr>
              <a:t>請求方法のご案内）</a:t>
            </a:r>
            <a:endParaRPr kumimoji="1" lang="ja-JP" altLang="en-US" dirty="0">
              <a:latin typeface="メイリオ" panose="020B0604030504040204" pitchFamily="50" charset="-128"/>
              <a:ea typeface="メイリオ" panose="020B0604030504040204" pitchFamily="50" charset="-128"/>
            </a:endParaRPr>
          </a:p>
        </p:txBody>
      </p:sp>
      <p:sp>
        <p:nvSpPr>
          <p:cNvPr id="39" name="正方形/長方形 38"/>
          <p:cNvSpPr/>
          <p:nvPr/>
        </p:nvSpPr>
        <p:spPr>
          <a:xfrm>
            <a:off x="105615" y="717441"/>
            <a:ext cx="6660169" cy="1118255"/>
          </a:xfrm>
          <a:prstGeom prst="rect">
            <a:avLst/>
          </a:prstGeom>
          <a:solidFill>
            <a:schemeClr val="accent3">
              <a:lumMod val="20000"/>
              <a:lumOff val="80000"/>
            </a:schemeClr>
          </a:solidFill>
          <a:ln>
            <a:noFill/>
            <a:prstDash val="sysDot"/>
          </a:ln>
        </p:spPr>
        <p:txBody>
          <a:bodyPr wrap="square" anchor="ctr">
            <a:spAutoFit/>
          </a:bodyPr>
          <a:lstStyle/>
          <a:p>
            <a:pPr marL="180000" indent="-457200">
              <a:lnSpc>
                <a:spcPts val="1600"/>
              </a:lnSpc>
            </a:pPr>
            <a:r>
              <a:rPr lang="ja-JP" altLang="en-US" sz="1400" dirty="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保育料等の請求を行うことができる前提条件として、保育の必要性の認定（施設等利用給付認定通知書の発行）を受けていることが必要になります。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施設等利用給付認定通知書の発行は随時受付しています。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過去に遡っての施設等利用給付認定通知書の発行は原則対応できません。</a:t>
            </a:r>
            <a:endParaRPr lang="en-US" altLang="ja-JP" sz="1100" dirty="0">
              <a:latin typeface="メイリオ" panose="020B0604030504040204" pitchFamily="50" charset="-128"/>
              <a:ea typeface="メイリオ" panose="020B0604030504040204" pitchFamily="50" charset="-128"/>
            </a:endParaRPr>
          </a:p>
        </p:txBody>
      </p:sp>
      <p:sp>
        <p:nvSpPr>
          <p:cNvPr id="40" name="正方形/長方形 39"/>
          <p:cNvSpPr/>
          <p:nvPr/>
        </p:nvSpPr>
        <p:spPr>
          <a:xfrm>
            <a:off x="16367" y="1893137"/>
            <a:ext cx="6858000" cy="37460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457200">
              <a:lnSpc>
                <a:spcPts val="1600"/>
              </a:lnSpc>
            </a:pP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②</a:t>
            </a:r>
            <a:r>
              <a:rPr lang="ja-JP" altLang="en-US" sz="16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請求</a:t>
            </a: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に必要な書類</a:t>
            </a:r>
            <a:endParaRPr lang="en-US" altLang="ja-JP" sz="16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45" name="正方形/長方形 44"/>
          <p:cNvSpPr/>
          <p:nvPr/>
        </p:nvSpPr>
        <p:spPr>
          <a:xfrm>
            <a:off x="92216" y="2425888"/>
            <a:ext cx="6660169" cy="1323439"/>
          </a:xfrm>
          <a:prstGeom prst="rect">
            <a:avLst/>
          </a:prstGeom>
          <a:solidFill>
            <a:schemeClr val="accent3">
              <a:lumMod val="20000"/>
              <a:lumOff val="80000"/>
            </a:schemeClr>
          </a:solidFill>
          <a:ln>
            <a:noFill/>
            <a:prstDash val="sysDot"/>
          </a:ln>
        </p:spPr>
        <p:txBody>
          <a:bodyPr wrap="square" anchor="ctr">
            <a:spAutoFit/>
          </a:bodyPr>
          <a:lstStyle/>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・保育料等の請求には次の書類が必要です。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①施設等利用費</a:t>
            </a:r>
            <a:r>
              <a:rPr lang="ja-JP" altLang="en-US" sz="1400" dirty="0" smtClean="0">
                <a:latin typeface="メイリオ" panose="020B0604030504040204" pitchFamily="50" charset="-128"/>
                <a:ea typeface="メイリオ" panose="020B0604030504040204" pitchFamily="50" charset="-128"/>
              </a:rPr>
              <a:t>請求書</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②領収証（利用施設において発行）</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③特定子ども・子育て支援提供証明書（利用施設において発行）</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endParaRPr lang="en-US" altLang="ja-JP" sz="1400" dirty="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書類が一部でも不足する場合は原則受付できません。</a:t>
            </a:r>
            <a:endParaRPr lang="en-US" altLang="ja-JP" sz="1100" dirty="0">
              <a:latin typeface="メイリオ" panose="020B0604030504040204" pitchFamily="50" charset="-128"/>
              <a:ea typeface="メイリオ" panose="020B0604030504040204" pitchFamily="50" charset="-128"/>
            </a:endParaRPr>
          </a:p>
        </p:txBody>
      </p:sp>
      <p:sp>
        <p:nvSpPr>
          <p:cNvPr id="46" name="正方形/長方形 45"/>
          <p:cNvSpPr/>
          <p:nvPr/>
        </p:nvSpPr>
        <p:spPr>
          <a:xfrm>
            <a:off x="27384" y="3886210"/>
            <a:ext cx="6858000" cy="37460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457200">
              <a:lnSpc>
                <a:spcPts val="1600"/>
              </a:lnSpc>
            </a:pP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③</a:t>
            </a: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令和４年度分</a:t>
            </a:r>
            <a:r>
              <a:rPr lang="ja-JP" altLang="en-US" sz="1600" i="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請求時期及び支払時期</a:t>
            </a:r>
            <a:endParaRPr lang="en-US" altLang="ja-JP" sz="1600" i="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48" name="正方形/長方形 47"/>
          <p:cNvSpPr/>
          <p:nvPr/>
        </p:nvSpPr>
        <p:spPr>
          <a:xfrm>
            <a:off x="105615" y="4314740"/>
            <a:ext cx="6660169" cy="3785652"/>
          </a:xfrm>
          <a:prstGeom prst="rect">
            <a:avLst/>
          </a:prstGeom>
          <a:solidFill>
            <a:schemeClr val="accent3">
              <a:lumMod val="20000"/>
              <a:lumOff val="80000"/>
            </a:schemeClr>
          </a:solidFill>
          <a:ln>
            <a:noFill/>
            <a:prstDash val="sysDot"/>
          </a:ln>
        </p:spPr>
        <p:txBody>
          <a:bodyPr wrap="square" anchor="ctr">
            <a:spAutoFit/>
          </a:bodyPr>
          <a:lstStyle/>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請求書の提出締切</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４、　５、　６月分：令和４年　７月２９日（金）</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日付は３０日で記入</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７、　８、　９月分：令和４年１０月３１日（月）</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１０、１１、１２月分：令和５年　１月３１日（火）</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　１、　２、　３月分：令和５年　４月２８日（金） </a:t>
            </a:r>
            <a:r>
              <a:rPr lang="en-US" altLang="ja-JP" sz="1400" dirty="0" smtClean="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日付は３０日で</a:t>
            </a:r>
            <a:r>
              <a:rPr lang="ja-JP" altLang="en-US" sz="1400" dirty="0" smtClean="0">
                <a:latin typeface="メイリオ" panose="020B0604030504040204" pitchFamily="50" charset="-128"/>
                <a:ea typeface="メイリオ" panose="020B0604030504040204" pitchFamily="50" charset="-128"/>
              </a:rPr>
              <a:t>記入</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提出日が３０日以前でも</a:t>
            </a:r>
            <a:r>
              <a:rPr lang="ja-JP" altLang="en-US" sz="1400" b="1" dirty="0" smtClean="0">
                <a:latin typeface="メイリオ" panose="020B0604030504040204" pitchFamily="50" charset="-128"/>
                <a:ea typeface="メイリオ" panose="020B0604030504040204" pitchFamily="50" charset="-128"/>
              </a:rPr>
              <a:t>請求書提出日付は３０日を記入</a:t>
            </a:r>
            <a:r>
              <a:rPr lang="ja-JP" altLang="en-US" sz="1400" dirty="0" smtClean="0">
                <a:latin typeface="メイリオ" panose="020B0604030504040204" pitchFamily="50" charset="-128"/>
                <a:ea typeface="メイリオ" panose="020B0604030504040204" pitchFamily="50" charset="-128"/>
              </a:rPr>
              <a:t>してください。</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endParaRPr lang="en-US" altLang="ja-JP" sz="1400" dirty="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請求書等の提出は代理人でも可能ですが、</a:t>
            </a:r>
            <a:r>
              <a:rPr lang="ja-JP" altLang="en-US" sz="1400" b="1" dirty="0" smtClean="0">
                <a:latin typeface="メイリオ" panose="020B0604030504040204" pitchFamily="50" charset="-128"/>
                <a:ea typeface="メイリオ" panose="020B0604030504040204" pitchFamily="50" charset="-128"/>
              </a:rPr>
              <a:t>請求者及び振込先口座は保育の必要性の認定を受けた方の名義のみ利用可能です。</a:t>
            </a:r>
            <a:r>
              <a:rPr lang="ja-JP" altLang="en-US" sz="1400" dirty="0" smtClean="0">
                <a:latin typeface="メイリオ" panose="020B0604030504040204" pitchFamily="50" charset="-128"/>
                <a:ea typeface="メイリオ" panose="020B0604030504040204" pitchFamily="50" charset="-128"/>
              </a:rPr>
              <a:t>（例：妻が認定を受けた場合、請求者及び振込口座は妻名義のみ可能となります。）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期日までに請求に必要な書類がそろっていない月の保育料等の支払いは翌支払時期に合わせて請求してください。</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1</a:t>
            </a:r>
            <a:r>
              <a:rPr lang="ja-JP" altLang="en-US" sz="1400" dirty="0">
                <a:latin typeface="メイリオ" panose="020B0604030504040204" pitchFamily="50" charset="-128"/>
                <a:ea typeface="メイリオ" panose="020B0604030504040204" pitchFamily="50" charset="-128"/>
              </a:rPr>
              <a:t>か</a:t>
            </a:r>
            <a:r>
              <a:rPr lang="ja-JP" altLang="en-US" sz="1400" dirty="0" smtClean="0">
                <a:latin typeface="メイリオ" panose="020B0604030504040204" pitchFamily="50" charset="-128"/>
                <a:ea typeface="メイリオ" panose="020B0604030504040204" pitchFamily="50" charset="-128"/>
              </a:rPr>
              <a:t>月に要した保育料等を請求できるのは</a:t>
            </a:r>
            <a:r>
              <a:rPr lang="en-US" altLang="ja-JP" sz="1400" dirty="0" smtClean="0">
                <a:latin typeface="メイリオ" panose="020B0604030504040204" pitchFamily="50" charset="-128"/>
                <a:ea typeface="メイリオ" panose="020B0604030504040204" pitchFamily="50" charset="-128"/>
              </a:rPr>
              <a:t>1</a:t>
            </a:r>
            <a:r>
              <a:rPr lang="ja-JP" altLang="en-US" sz="1400" dirty="0" smtClean="0">
                <a:latin typeface="メイリオ" panose="020B0604030504040204" pitchFamily="50" charset="-128"/>
                <a:ea typeface="メイリオ" panose="020B0604030504040204" pitchFamily="50" charset="-128"/>
              </a:rPr>
              <a:t>度のみとなります。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（複数施設利用等の場合は各種書類が全て集まってから請求してください。）</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endParaRPr lang="en-US" altLang="ja-JP" sz="1400" dirty="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支払時期</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ja-JP" altLang="en-US" sz="1400" dirty="0" smtClean="0">
                <a:latin typeface="メイリオ" panose="020B0604030504040204" pitchFamily="50" charset="-128"/>
                <a:ea typeface="メイリオ" panose="020B0604030504040204" pitchFamily="50" charset="-128"/>
              </a:rPr>
              <a:t>　原則請求翌月</a:t>
            </a:r>
            <a:r>
              <a:rPr lang="ja-JP" altLang="en-US" sz="1400" dirty="0">
                <a:latin typeface="メイリオ" panose="020B0604030504040204" pitchFamily="50" charset="-128"/>
                <a:ea typeface="メイリオ" panose="020B0604030504040204" pitchFamily="50" charset="-128"/>
              </a:rPr>
              <a:t>３</a:t>
            </a:r>
            <a:r>
              <a:rPr lang="ja-JP" altLang="en-US" sz="1400" dirty="0" smtClean="0">
                <a:latin typeface="メイリオ" panose="020B0604030504040204" pitchFamily="50" charset="-128"/>
                <a:ea typeface="メイリオ" panose="020B0604030504040204" pitchFamily="50" charset="-128"/>
              </a:rPr>
              <a:t>０日にお振込みさせていただきます。</a:t>
            </a:r>
            <a:endParaRPr lang="en-US" altLang="ja-JP" sz="1400" dirty="0" smtClean="0">
              <a:latin typeface="メイリオ" panose="020B0604030504040204" pitchFamily="50" charset="-128"/>
              <a:ea typeface="メイリオ" panose="020B0604030504040204" pitchFamily="50" charset="-128"/>
            </a:endParaRPr>
          </a:p>
          <a:p>
            <a:pPr marL="180000" indent="-457200">
              <a:lnSpc>
                <a:spcPts val="1600"/>
              </a:lnSpc>
            </a:pPr>
            <a:r>
              <a:rPr lang="en-US" altLang="ja-JP" sz="1400" dirty="0" smtClean="0">
                <a:latin typeface="メイリオ" panose="020B0604030504040204" pitchFamily="50" charset="-128"/>
                <a:ea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rPr>
              <a:t>祝祭日や請求時期の関係で前後することがありますのでご了承ください。</a:t>
            </a:r>
            <a:endParaRPr lang="en-US" altLang="ja-JP" sz="11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385119" y="8449475"/>
            <a:ext cx="647599" cy="647599"/>
          </a:xfrm>
          <a:prstGeom prst="rect">
            <a:avLst/>
          </a:prstGeom>
        </p:spPr>
      </p:pic>
    </p:spTree>
    <p:extLst>
      <p:ext uri="{BB962C8B-B14F-4D97-AF65-F5344CB8AC3E}">
        <p14:creationId xmlns:p14="http://schemas.microsoft.com/office/powerpoint/2010/main" val="212260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2816</TotalTime>
  <Words>166</Words>
  <Application>Microsoft Office PowerPoint</Application>
  <PresentationFormat>画面に合わせる (4:3)</PresentationFormat>
  <Paragraphs>33</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野田 優也(noda-yuuya)</dc:creator>
  <cp:lastModifiedBy>Windows ユーザー</cp:lastModifiedBy>
  <cp:revision>387</cp:revision>
  <cp:lastPrinted>2022-08-18T00:59:04Z</cp:lastPrinted>
  <dcterms:created xsi:type="dcterms:W3CDTF">2018-11-02T04:10:29Z</dcterms:created>
  <dcterms:modified xsi:type="dcterms:W3CDTF">2022-08-18T01:04:53Z</dcterms:modified>
</cp:coreProperties>
</file>